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0" r:id="rId1"/>
  </p:sldMasterIdLst>
  <p:notesMasterIdLst>
    <p:notesMasterId r:id="rId16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8" r:id="rId9"/>
    <p:sldId id="267" r:id="rId10"/>
    <p:sldId id="273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C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0175" autoAdjust="0"/>
  </p:normalViewPr>
  <p:slideViewPr>
    <p:cSldViewPr snapToGrid="0">
      <p:cViewPr varScale="1">
        <p:scale>
          <a:sx n="91" d="100"/>
          <a:sy n="91" d="100"/>
        </p:scale>
        <p:origin x="456" y="-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53C7A9-86A7-4EFC-B7CC-32683728FC2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4CAF420-1615-4E2B-BC1F-19DC5699B381}">
      <dgm:prSet/>
      <dgm:spPr/>
      <dgm:t>
        <a:bodyPr/>
        <a:lstStyle/>
        <a:p>
          <a:r>
            <a:rPr lang="en-US"/>
            <a:t>Extremely popular language</a:t>
          </a:r>
        </a:p>
      </dgm:t>
    </dgm:pt>
    <dgm:pt modelId="{BF8E5B5B-B176-4A71-B2B3-29447E99ABB0}" type="parTrans" cxnId="{146D615D-358B-4194-99FB-A945572397E9}">
      <dgm:prSet/>
      <dgm:spPr/>
      <dgm:t>
        <a:bodyPr/>
        <a:lstStyle/>
        <a:p>
          <a:endParaRPr lang="en-US"/>
        </a:p>
      </dgm:t>
    </dgm:pt>
    <dgm:pt modelId="{0FF4744D-59D7-45A2-A383-B2985C2BD701}" type="sibTrans" cxnId="{146D615D-358B-4194-99FB-A945572397E9}">
      <dgm:prSet/>
      <dgm:spPr/>
      <dgm:t>
        <a:bodyPr/>
        <a:lstStyle/>
        <a:p>
          <a:endParaRPr lang="en-US"/>
        </a:p>
      </dgm:t>
    </dgm:pt>
    <dgm:pt modelId="{94688C5A-6533-487D-8A83-283450071BDE}">
      <dgm:prSet/>
      <dgm:spPr/>
      <dgm:t>
        <a:bodyPr/>
        <a:lstStyle/>
        <a:p>
          <a:r>
            <a:rPr lang="en-US"/>
            <a:t>Often reads like pseudo-code</a:t>
          </a:r>
        </a:p>
      </dgm:t>
    </dgm:pt>
    <dgm:pt modelId="{2026BFFE-86D6-4CE7-ABEE-FFAB5D8F8E5C}" type="parTrans" cxnId="{6929941F-D649-4345-84C0-6FC7B7198895}">
      <dgm:prSet/>
      <dgm:spPr/>
      <dgm:t>
        <a:bodyPr/>
        <a:lstStyle/>
        <a:p>
          <a:endParaRPr lang="en-US"/>
        </a:p>
      </dgm:t>
    </dgm:pt>
    <dgm:pt modelId="{25CA671C-3493-431D-ACF1-A6E7A1F77DFB}" type="sibTrans" cxnId="{6929941F-D649-4345-84C0-6FC7B7198895}">
      <dgm:prSet/>
      <dgm:spPr/>
      <dgm:t>
        <a:bodyPr/>
        <a:lstStyle/>
        <a:p>
          <a:endParaRPr lang="en-US"/>
        </a:p>
      </dgm:t>
    </dgm:pt>
    <dgm:pt modelId="{F322CFA5-C455-4D83-9AE3-3C3A14DCC703}">
      <dgm:prSet/>
      <dgm:spPr/>
      <dgm:t>
        <a:bodyPr/>
        <a:lstStyle/>
        <a:p>
          <a:r>
            <a:rPr lang="en-US"/>
            <a:t>Sufficient for our purposes</a:t>
          </a:r>
        </a:p>
      </dgm:t>
    </dgm:pt>
    <dgm:pt modelId="{9A0E8A53-04C0-45D3-80BD-46FD6100127E}" type="parTrans" cxnId="{BF3DCB3F-2BC0-46AE-AF52-B3711670BC83}">
      <dgm:prSet/>
      <dgm:spPr/>
      <dgm:t>
        <a:bodyPr/>
        <a:lstStyle/>
        <a:p>
          <a:endParaRPr lang="en-US"/>
        </a:p>
      </dgm:t>
    </dgm:pt>
    <dgm:pt modelId="{34F91985-D7BF-40DD-8B64-731ACD5E1DEC}" type="sibTrans" cxnId="{BF3DCB3F-2BC0-46AE-AF52-B3711670BC83}">
      <dgm:prSet/>
      <dgm:spPr/>
      <dgm:t>
        <a:bodyPr/>
        <a:lstStyle/>
        <a:p>
          <a:endParaRPr lang="en-US"/>
        </a:p>
      </dgm:t>
    </dgm:pt>
    <dgm:pt modelId="{DD616AA3-343D-4803-8BBD-4A8CF66B68D3}" type="pres">
      <dgm:prSet presAssocID="{C753C7A9-86A7-4EFC-B7CC-32683728FC2C}" presName="linear" presStyleCnt="0">
        <dgm:presLayoutVars>
          <dgm:animLvl val="lvl"/>
          <dgm:resizeHandles val="exact"/>
        </dgm:presLayoutVars>
      </dgm:prSet>
      <dgm:spPr/>
    </dgm:pt>
    <dgm:pt modelId="{E1CE814F-12F4-467B-8DE8-C9E116B49E09}" type="pres">
      <dgm:prSet presAssocID="{04CAF420-1615-4E2B-BC1F-19DC5699B3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DA949A4-6142-4B0E-9182-218E78ADCCAD}" type="pres">
      <dgm:prSet presAssocID="{0FF4744D-59D7-45A2-A383-B2985C2BD701}" presName="spacer" presStyleCnt="0"/>
      <dgm:spPr/>
    </dgm:pt>
    <dgm:pt modelId="{7C94598A-8348-41F2-96CC-032172F01616}" type="pres">
      <dgm:prSet presAssocID="{94688C5A-6533-487D-8A83-283450071BD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6558DFF-7828-496D-8D54-162101547860}" type="pres">
      <dgm:prSet presAssocID="{25CA671C-3493-431D-ACF1-A6E7A1F77DFB}" presName="spacer" presStyleCnt="0"/>
      <dgm:spPr/>
    </dgm:pt>
    <dgm:pt modelId="{A7C3E70B-C168-42E2-BF02-E4FAE664C4B8}" type="pres">
      <dgm:prSet presAssocID="{F322CFA5-C455-4D83-9AE3-3C3A14DCC70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929941F-D649-4345-84C0-6FC7B7198895}" srcId="{C753C7A9-86A7-4EFC-B7CC-32683728FC2C}" destId="{94688C5A-6533-487D-8A83-283450071BDE}" srcOrd="1" destOrd="0" parTransId="{2026BFFE-86D6-4CE7-ABEE-FFAB5D8F8E5C}" sibTransId="{25CA671C-3493-431D-ACF1-A6E7A1F77DFB}"/>
    <dgm:cxn modelId="{BF3DCB3F-2BC0-46AE-AF52-B3711670BC83}" srcId="{C753C7A9-86A7-4EFC-B7CC-32683728FC2C}" destId="{F322CFA5-C455-4D83-9AE3-3C3A14DCC703}" srcOrd="2" destOrd="0" parTransId="{9A0E8A53-04C0-45D3-80BD-46FD6100127E}" sibTransId="{34F91985-D7BF-40DD-8B64-731ACD5E1DEC}"/>
    <dgm:cxn modelId="{146D615D-358B-4194-99FB-A945572397E9}" srcId="{C753C7A9-86A7-4EFC-B7CC-32683728FC2C}" destId="{04CAF420-1615-4E2B-BC1F-19DC5699B381}" srcOrd="0" destOrd="0" parTransId="{BF8E5B5B-B176-4A71-B2B3-29447E99ABB0}" sibTransId="{0FF4744D-59D7-45A2-A383-B2985C2BD701}"/>
    <dgm:cxn modelId="{24AC2C65-0BB4-49DE-86FF-F24E37EF1864}" type="presOf" srcId="{94688C5A-6533-487D-8A83-283450071BDE}" destId="{7C94598A-8348-41F2-96CC-032172F01616}" srcOrd="0" destOrd="0" presId="urn:microsoft.com/office/officeart/2005/8/layout/vList2"/>
    <dgm:cxn modelId="{087A9B77-F3FE-4097-A7C1-86BC7E0477E0}" type="presOf" srcId="{F322CFA5-C455-4D83-9AE3-3C3A14DCC703}" destId="{A7C3E70B-C168-42E2-BF02-E4FAE664C4B8}" srcOrd="0" destOrd="0" presId="urn:microsoft.com/office/officeart/2005/8/layout/vList2"/>
    <dgm:cxn modelId="{F639449B-0661-4CA1-8F26-77BA3C65FCB4}" type="presOf" srcId="{04CAF420-1615-4E2B-BC1F-19DC5699B381}" destId="{E1CE814F-12F4-467B-8DE8-C9E116B49E09}" srcOrd="0" destOrd="0" presId="urn:microsoft.com/office/officeart/2005/8/layout/vList2"/>
    <dgm:cxn modelId="{194FA59E-CC92-4CEE-8D96-63F6C1A270FB}" type="presOf" srcId="{C753C7A9-86A7-4EFC-B7CC-32683728FC2C}" destId="{DD616AA3-343D-4803-8BBD-4A8CF66B68D3}" srcOrd="0" destOrd="0" presId="urn:microsoft.com/office/officeart/2005/8/layout/vList2"/>
    <dgm:cxn modelId="{C3A3A3BA-06E6-4FF7-B488-91FF73E34344}" type="presParOf" srcId="{DD616AA3-343D-4803-8BBD-4A8CF66B68D3}" destId="{E1CE814F-12F4-467B-8DE8-C9E116B49E09}" srcOrd="0" destOrd="0" presId="urn:microsoft.com/office/officeart/2005/8/layout/vList2"/>
    <dgm:cxn modelId="{73C8F3A0-9145-4265-BF7D-50BC2AE00FF9}" type="presParOf" srcId="{DD616AA3-343D-4803-8BBD-4A8CF66B68D3}" destId="{2DA949A4-6142-4B0E-9182-218E78ADCCAD}" srcOrd="1" destOrd="0" presId="urn:microsoft.com/office/officeart/2005/8/layout/vList2"/>
    <dgm:cxn modelId="{9AF26D5D-6BBB-4D36-8D60-FB4D94CF3035}" type="presParOf" srcId="{DD616AA3-343D-4803-8BBD-4A8CF66B68D3}" destId="{7C94598A-8348-41F2-96CC-032172F01616}" srcOrd="2" destOrd="0" presId="urn:microsoft.com/office/officeart/2005/8/layout/vList2"/>
    <dgm:cxn modelId="{A7F774A0-B83C-42E7-A4D8-8045D00C5C28}" type="presParOf" srcId="{DD616AA3-343D-4803-8BBD-4A8CF66B68D3}" destId="{36558DFF-7828-496D-8D54-162101547860}" srcOrd="3" destOrd="0" presId="urn:microsoft.com/office/officeart/2005/8/layout/vList2"/>
    <dgm:cxn modelId="{57A87DB5-4A06-4C78-90A6-F6C6ADE0CCF3}" type="presParOf" srcId="{DD616AA3-343D-4803-8BBD-4A8CF66B68D3}" destId="{A7C3E70B-C168-42E2-BF02-E4FAE664C4B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CE814F-12F4-467B-8DE8-C9E116B49E09}">
      <dsp:nvSpPr>
        <dsp:cNvPr id="0" name=""/>
        <dsp:cNvSpPr/>
      </dsp:nvSpPr>
      <dsp:spPr>
        <a:xfrm>
          <a:off x="0" y="34024"/>
          <a:ext cx="10058399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Extremely popular language</a:t>
          </a:r>
        </a:p>
      </dsp:txBody>
      <dsp:txXfrm>
        <a:off x="43321" y="77345"/>
        <a:ext cx="9971757" cy="800803"/>
      </dsp:txXfrm>
    </dsp:sp>
    <dsp:sp modelId="{7C94598A-8348-41F2-96CC-032172F01616}">
      <dsp:nvSpPr>
        <dsp:cNvPr id="0" name=""/>
        <dsp:cNvSpPr/>
      </dsp:nvSpPr>
      <dsp:spPr>
        <a:xfrm>
          <a:off x="0" y="1028029"/>
          <a:ext cx="10058399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Often reads like pseudo-code</a:t>
          </a:r>
        </a:p>
      </dsp:txBody>
      <dsp:txXfrm>
        <a:off x="43321" y="1071350"/>
        <a:ext cx="9971757" cy="800803"/>
      </dsp:txXfrm>
    </dsp:sp>
    <dsp:sp modelId="{A7C3E70B-C168-42E2-BF02-E4FAE664C4B8}">
      <dsp:nvSpPr>
        <dsp:cNvPr id="0" name=""/>
        <dsp:cNvSpPr/>
      </dsp:nvSpPr>
      <dsp:spPr>
        <a:xfrm>
          <a:off x="0" y="2022034"/>
          <a:ext cx="10058399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Sufficient for our purposes</a:t>
          </a:r>
        </a:p>
      </dsp:txBody>
      <dsp:txXfrm>
        <a:off x="43321" y="2065355"/>
        <a:ext cx="9971757" cy="800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96F76-E908-49BE-8E43-4DACDA6A39CF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B245A-B83C-4554-A1A2-BD312224F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74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Bart: So far, we have been writing algorithms with pseudo-code.</a:t>
            </a:r>
          </a:p>
          <a:p>
            <a:r>
              <a:rPr lang="en-US" dirty="0"/>
              <a:t>Bart: Pseudo-code is easy to write while still being specific, but it is still only useful in theory.</a:t>
            </a:r>
          </a:p>
          <a:p>
            <a:r>
              <a:rPr lang="en-US" dirty="0"/>
              <a:t>Bart: If you want to actually make an algorithm, we usually end up writing code eventually.</a:t>
            </a:r>
          </a:p>
          <a:p>
            <a:r>
              <a:rPr lang="en-US" dirty="0"/>
              <a:t>Bart: And since most jobs want you to solve problems, coding is pretty useful to learn.</a:t>
            </a:r>
          </a:p>
          <a:p>
            <a:r>
              <a:rPr lang="en-US" dirty="0"/>
              <a:t>ATB: Dr. Bart, I disagree, code is boring compared to the mathematical purity of algorithms.</a:t>
            </a:r>
          </a:p>
          <a:p>
            <a:r>
              <a:rPr lang="en-US" dirty="0"/>
              <a:t>Bart: Well, however you feel, you really need to learn both skills.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B245A-B83C-4554-A1A2-BD312224F2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37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Bart: Now, for most assignments, I will have instructor-authored unit tests.</a:t>
            </a:r>
          </a:p>
          <a:p>
            <a:r>
              <a:rPr lang="en-US" dirty="0"/>
              <a:t>Bart: These are there largely for grading purposes, to make sure your algorithm is correct.</a:t>
            </a:r>
          </a:p>
          <a:p>
            <a:r>
              <a:rPr lang="en-US" dirty="0"/>
              <a:t>Bart: My tests will do their best to make sure you are handling all the cases correctly, not just the ones you’ve thought of.</a:t>
            </a:r>
          </a:p>
          <a:p>
            <a:r>
              <a:rPr lang="en-US" dirty="0"/>
              <a:t>Bart: Hopefully, they will encourage you to want to have test cases in the future – without test cases, it is difficult to know if you solved a problem.</a:t>
            </a:r>
          </a:p>
          <a:p>
            <a:r>
              <a:rPr lang="en-US" dirty="0"/>
              <a:t>Bart: however, keep in mind that I might not share all of my tests, so that you have to think critically about them.</a:t>
            </a:r>
          </a:p>
          <a:p>
            <a:r>
              <a:rPr lang="en-US" dirty="0"/>
              <a:t>ATB: And I might go and change or add new tests later, if we think you’re trying to just outsmart the tests instead of actually learning.</a:t>
            </a:r>
          </a:p>
          <a:p>
            <a:r>
              <a:rPr lang="en-US" dirty="0"/>
              <a:t>Cory: Okay, well, sure, but we’ll never change the problem specification. Any new tests we add HAVE to be within the previously stated specifications.</a:t>
            </a:r>
          </a:p>
          <a:p>
            <a:r>
              <a:rPr lang="en-US" dirty="0"/>
              <a:t>ATB: Fine, sure, whatever. I think we should just change the specifications randomly and make them work harder.</a:t>
            </a:r>
          </a:p>
          <a:p>
            <a:r>
              <a:rPr lang="en-US" dirty="0"/>
              <a:t>Cory: What, no, that’s not very nice ATB. Chill out.</a:t>
            </a:r>
          </a:p>
          <a:p>
            <a:r>
              <a:rPr lang="en-US" dirty="0"/>
              <a:t>ATB: You chill out.</a:t>
            </a:r>
          </a:p>
          <a:p>
            <a:r>
              <a:rPr lang="en-US" dirty="0"/>
              <a:t>[Awkward silence]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B245A-B83C-4554-A1A2-BD312224F2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8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Bart: Moving on, some of you might be worrying about how you should get started coding.</a:t>
            </a:r>
          </a:p>
          <a:p>
            <a:r>
              <a:rPr lang="en-US" dirty="0"/>
              <a:t>Bart: </a:t>
            </a:r>
            <a:r>
              <a:rPr lang="en-US" dirty="0" err="1"/>
              <a:t>GradeScope</a:t>
            </a:r>
            <a:r>
              <a:rPr lang="en-US" dirty="0"/>
              <a:t> doesn’t have an interface for you to write code, so it’s expected that you will code in your own editor.</a:t>
            </a:r>
          </a:p>
          <a:p>
            <a:r>
              <a:rPr lang="en-US" dirty="0"/>
              <a:t>Bart: And ultimately, it is up to you to decide what editor to use!</a:t>
            </a:r>
          </a:p>
          <a:p>
            <a:r>
              <a:rPr lang="en-US" dirty="0"/>
              <a:t>Bart: At this point in time, if you haven’t already, it’s time to pick editors and get used to them.</a:t>
            </a:r>
          </a:p>
          <a:p>
            <a:r>
              <a:rPr lang="en-US" dirty="0"/>
              <a:t>Bart: Everyone has different preferences. Here are a few that I have experience with.</a:t>
            </a:r>
          </a:p>
          <a:p>
            <a:r>
              <a:rPr lang="en-US" dirty="0"/>
              <a:t>Bart: PyCharm is one of my favorites, and it is a very professional product. If you’re doing Python in industry, there’s a good chance you’d use </a:t>
            </a:r>
            <a:r>
              <a:rPr lang="en-US" dirty="0" err="1"/>
              <a:t>Pycharm</a:t>
            </a:r>
            <a:r>
              <a:rPr lang="en-US" dirty="0"/>
              <a:t>.</a:t>
            </a:r>
          </a:p>
          <a:p>
            <a:r>
              <a:rPr lang="en-US" dirty="0"/>
              <a:t>Bart: PyCharm normally costs money, but you can get a GitHub Student Developer Account to use it for free.</a:t>
            </a:r>
          </a:p>
          <a:p>
            <a:r>
              <a:rPr lang="en-US" dirty="0"/>
              <a:t>Bart: Visual Studio Code is a popular open-source editor. It has plugins for working with Python that make it pretty popular. I don’t personally use Visual Studio Code, but I’ve heard good things about it.</a:t>
            </a:r>
          </a:p>
          <a:p>
            <a:r>
              <a:rPr lang="en-US" dirty="0"/>
              <a:t>Bart: </a:t>
            </a:r>
            <a:r>
              <a:rPr lang="en-US" dirty="0" err="1"/>
              <a:t>Thonny</a:t>
            </a:r>
            <a:r>
              <a:rPr lang="en-US" dirty="0"/>
              <a:t> is a final open-source option. Although it is free, it’s really meant more for novices. Still, it might get you through the semester.</a:t>
            </a:r>
          </a:p>
          <a:p>
            <a:r>
              <a:rPr lang="en-US" dirty="0"/>
              <a:t>ATB: Ugh, real programmers do not use an editor. We simply change the bits on disk using a magnet one at a time.</a:t>
            </a:r>
          </a:p>
          <a:p>
            <a:r>
              <a:rPr lang="en-US" dirty="0"/>
              <a:t>Bart: Okay, well, I’m sure that works great for you ATB. I honestly don’t mind what editors you use this semester, but recognize that we might not be able to help you much if you pick things like </a:t>
            </a:r>
            <a:r>
              <a:rPr lang="en-US" dirty="0" err="1"/>
              <a:t>AlgoTutorBot’s</a:t>
            </a:r>
            <a:r>
              <a:rPr lang="en-US" dirty="0"/>
              <a:t> magnet approach or something even more confusing, like Emacs.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B245A-B83C-4554-A1A2-BD312224F2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25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Bart: Let’s take a quick look at some example code.</a:t>
            </a:r>
          </a:p>
          <a:p>
            <a:r>
              <a:rPr lang="en-US" dirty="0"/>
              <a:t>Bart: The box on the left is a program that reads a filename from standard input, opens the file, and prints out each line.</a:t>
            </a:r>
          </a:p>
          <a:p>
            <a:r>
              <a:rPr lang="en-US" dirty="0"/>
              <a:t>Bart: Notice that I have created a helper function that actually does the printing out, and it also returns the last line of the file.</a:t>
            </a:r>
          </a:p>
          <a:p>
            <a:r>
              <a:rPr lang="en-US" dirty="0"/>
              <a:t>Bart: Below that, there is an IF statement – that is an important line, since it helps us determine whether the current file is being run directly or through unit tests.</a:t>
            </a:r>
          </a:p>
          <a:p>
            <a:r>
              <a:rPr lang="en-US" dirty="0"/>
              <a:t>Bart: Notice also how the file-handling code is NOT in the function, and just the data gets handed to it.</a:t>
            </a:r>
          </a:p>
          <a:p>
            <a:r>
              <a:rPr lang="en-US" dirty="0"/>
              <a:t>Bart: That is very beneficial when you look at the block of code on the right, representing the unit tests I wrote.</a:t>
            </a:r>
          </a:p>
          <a:p>
            <a:r>
              <a:rPr lang="en-US" dirty="0"/>
              <a:t>Bart: We call the </a:t>
            </a:r>
            <a:r>
              <a:rPr lang="en-US" dirty="0" err="1"/>
              <a:t>print_all_lines</a:t>
            </a:r>
            <a:r>
              <a:rPr lang="en-US" dirty="0"/>
              <a:t> function, passing in example data that we could have had in a file. We focus our unit tests on the important work that way.</a:t>
            </a:r>
          </a:p>
          <a:p>
            <a:r>
              <a:rPr lang="en-US" dirty="0"/>
              <a:t>Bart: Sometimes you might want to unit test the file handling too, or even put all your test cases in a file. It all comes down to how you want to organize things.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B245A-B83C-4554-A1A2-BD312224F2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75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Bart: For today’s assignment, you will need to extend our program to read all the values from the file and then add them together to produce the sum.</a:t>
            </a:r>
          </a:p>
          <a:p>
            <a:r>
              <a:rPr lang="en-US" dirty="0"/>
              <a:t>Bart: This shouldn’t be too hard – our goal is to let you practice writing tests and submitting to </a:t>
            </a:r>
            <a:r>
              <a:rPr lang="en-US" dirty="0" err="1"/>
              <a:t>GradeScope</a:t>
            </a:r>
            <a:r>
              <a:rPr lang="en-US" dirty="0"/>
              <a:t>. We’ll get to much harder problems down the road.</a:t>
            </a:r>
          </a:p>
          <a:p>
            <a:r>
              <a:rPr lang="en-US" dirty="0"/>
              <a:t>ATB: Please be sure to write unit tests. Otherwise I will have to fail you.</a:t>
            </a:r>
          </a:p>
          <a:p>
            <a:r>
              <a:rPr lang="en-US" dirty="0"/>
              <a:t>Bart: Okay, you won’t fail the entire assignment, but you will lose some points. You do need to start thinking critically about writing your own unit tests.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B245A-B83C-4554-A1A2-BD312224F2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09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Bart: There are a ton of languages out there, and with many choices behind them.</a:t>
            </a:r>
          </a:p>
          <a:p>
            <a:r>
              <a:rPr lang="en-US" dirty="0"/>
              <a:t>Bart: Everyone has opinions about what language is best, but it’s like arguing about what tool you use to build houses.</a:t>
            </a:r>
          </a:p>
          <a:p>
            <a:r>
              <a:rPr lang="en-US" dirty="0"/>
              <a:t>Bart: There’s no reason to get hung up on one language instead of another, except as dictated by the specific circumstance that you are in.</a:t>
            </a:r>
          </a:p>
          <a:p>
            <a:r>
              <a:rPr lang="en-US" dirty="0"/>
              <a:t>ATB: Except PHP, there is no reason to ever use PHP.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B245A-B83C-4554-A1A2-BD312224F2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40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Bart: In theory, it doesn’t matter at all what language we use in Algorithms.</a:t>
            </a:r>
          </a:p>
          <a:p>
            <a:r>
              <a:rPr lang="en-US" dirty="0"/>
              <a:t>Bart: You can write an algorithm in any programming language.</a:t>
            </a:r>
          </a:p>
          <a:p>
            <a:r>
              <a:rPr lang="en-US" dirty="0"/>
              <a:t>Bart: We can actually prove mathematically that all programming languages can solve the same problems.</a:t>
            </a:r>
          </a:p>
          <a:p>
            <a:r>
              <a:rPr lang="en-US" dirty="0"/>
              <a:t>Bart: Of course, different languages are faster or more readable for certain purposes, but that usually doesn’t matter.</a:t>
            </a:r>
          </a:p>
          <a:p>
            <a:r>
              <a:rPr lang="en-US" dirty="0"/>
              <a:t>Bart: Usually, in fact, I teach this class letting you write in Python, Java, or C++.</a:t>
            </a:r>
          </a:p>
          <a:p>
            <a:r>
              <a:rPr lang="en-US" dirty="0"/>
              <a:t>Bart: But, I want to keep things streamlined and balanced this semester.</a:t>
            </a:r>
          </a:p>
          <a:p>
            <a:r>
              <a:rPr lang="en-US" dirty="0"/>
              <a:t>Bart: Many assignments were unfair because it was easier or harder to solve a problem in the students’ chosen language, compared to their classmates who chose a different language.</a:t>
            </a:r>
          </a:p>
          <a:p>
            <a:r>
              <a:rPr lang="en-US" dirty="0"/>
              <a:t>Bart: Plus, my teaching materials often ended up looking like Python anyway.</a:t>
            </a:r>
          </a:p>
          <a:p>
            <a:r>
              <a:rPr lang="en-US" dirty="0"/>
              <a:t>Bart: But know that EVERYTHING we could do this semester could be done in Java or C++ or any other language we chose.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B245A-B83C-4554-A1A2-BD312224F2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05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Bart: This semester, we’ll be using </a:t>
            </a:r>
            <a:r>
              <a:rPr lang="en-US" dirty="0" err="1"/>
              <a:t>GradeScope</a:t>
            </a:r>
            <a:r>
              <a:rPr lang="en-US" dirty="0"/>
              <a:t> to grade many of your assignments.</a:t>
            </a:r>
          </a:p>
          <a:p>
            <a:r>
              <a:rPr lang="en-US" dirty="0"/>
              <a:t>Bart: This will include all of the programming assignments, but also a lot of other assignments too.</a:t>
            </a:r>
          </a:p>
          <a:p>
            <a:r>
              <a:rPr lang="en-US" dirty="0"/>
              <a:t>Bart: </a:t>
            </a:r>
            <a:r>
              <a:rPr lang="en-US" dirty="0" err="1"/>
              <a:t>GradeScope</a:t>
            </a:r>
            <a:r>
              <a:rPr lang="en-US" dirty="0"/>
              <a:t> has really sophisticated rubrics and let’s us handle grade disputes much more easily.</a:t>
            </a:r>
          </a:p>
          <a:p>
            <a:r>
              <a:rPr lang="en-US" dirty="0"/>
              <a:t>Bart: The only downside is that grades will not automatically transfer to Canvas. So you may experience some delays there.</a:t>
            </a:r>
          </a:p>
          <a:p>
            <a:r>
              <a:rPr lang="en-US" dirty="0"/>
              <a:t>Bart: This is the first time we’re using </a:t>
            </a:r>
            <a:r>
              <a:rPr lang="en-US" dirty="0" err="1"/>
              <a:t>GradeScope</a:t>
            </a:r>
            <a:r>
              <a:rPr lang="en-US" dirty="0"/>
              <a:t> for grading programming assignments, so bear with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B245A-B83C-4554-A1A2-BD312224F2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53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Bart: Here’s how it will work. You write your project code and test it out.</a:t>
            </a:r>
          </a:p>
          <a:p>
            <a:r>
              <a:rPr lang="en-US" dirty="0"/>
              <a:t>Bart: After a while, you take the main Python file and upload it to the assignment on </a:t>
            </a:r>
            <a:r>
              <a:rPr lang="en-US" dirty="0" err="1"/>
              <a:t>GradeScope</a:t>
            </a:r>
            <a:r>
              <a:rPr lang="en-US" dirty="0"/>
              <a:t>.</a:t>
            </a:r>
          </a:p>
          <a:p>
            <a:r>
              <a:rPr lang="en-US" dirty="0"/>
              <a:t>Bart: There will be a link to the </a:t>
            </a:r>
            <a:r>
              <a:rPr lang="en-US" dirty="0" err="1"/>
              <a:t>GradeScope</a:t>
            </a:r>
            <a:r>
              <a:rPr lang="en-US" dirty="0"/>
              <a:t> submission site from the Canvas assignment.</a:t>
            </a:r>
          </a:p>
          <a:p>
            <a:r>
              <a:rPr lang="en-US" dirty="0"/>
              <a:t>Bart: After a very short delay, the autograder will give you feedback about the unit tests you have passed or failed.</a:t>
            </a:r>
          </a:p>
          <a:p>
            <a:r>
              <a:rPr lang="en-US" dirty="0"/>
              <a:t>Bart: You can make another resubmission then, or if you are done the assignment then you can leave it there.</a:t>
            </a:r>
          </a:p>
          <a:p>
            <a:r>
              <a:rPr lang="en-US" dirty="0"/>
              <a:t>Bart: At some point, the course staff, either me, </a:t>
            </a:r>
            <a:r>
              <a:rPr lang="en-US" dirty="0" err="1"/>
              <a:t>AlgoTutorBot</a:t>
            </a:r>
            <a:r>
              <a:rPr lang="en-US" dirty="0"/>
              <a:t>, or your TAs, will do some manual grading.</a:t>
            </a:r>
          </a:p>
          <a:p>
            <a:r>
              <a:rPr lang="en-US" dirty="0"/>
              <a:t>Bart: This means looking at things like whether you used the right approach, or whether you gave a good explanation of your algorithm.</a:t>
            </a:r>
          </a:p>
          <a:p>
            <a:r>
              <a:rPr lang="en-US" dirty="0"/>
              <a:t>Bart: Now, in this course, the important thing isn’t passing the autograder – it’s demonstrating your understanding of the algorithms.</a:t>
            </a:r>
          </a:p>
          <a:p>
            <a:r>
              <a:rPr lang="en-US" dirty="0"/>
              <a:t>Bart: In other words, the grade that you get from the autograder could change later, once the staff comes back and looks over it.</a:t>
            </a:r>
          </a:p>
          <a:p>
            <a:r>
              <a:rPr lang="en-US" dirty="0"/>
              <a:t>Bart: But the autograder is a starting point, you need to make sure you make it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B245A-B83C-4554-A1A2-BD312224F2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31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Bart: As I mentioned yesterday, it is very difficult to prove that an algorithm or program is correct.</a:t>
            </a:r>
          </a:p>
          <a:p>
            <a:r>
              <a:rPr lang="en-US" dirty="0"/>
              <a:t>Bart: Instead, we often rely on providing a bunch of counterexamples that prove the algorithm is not incorrect.</a:t>
            </a:r>
          </a:p>
          <a:p>
            <a:r>
              <a:rPr lang="en-US" dirty="0"/>
              <a:t>Bart: For this purpose, we often have “Unit Tests”. These are instances of the problem that can be run programmatically.</a:t>
            </a:r>
          </a:p>
          <a:p>
            <a:r>
              <a:rPr lang="en-US" dirty="0"/>
              <a:t>Bart: Unit Tests don’t prove anything, but they’re still helpful.</a:t>
            </a:r>
          </a:p>
          <a:p>
            <a:r>
              <a:rPr lang="en-US" dirty="0"/>
              <a:t>Bart: First, they can be critical in debugging. They let you know places where the algorithm is currently failing.</a:t>
            </a:r>
          </a:p>
          <a:p>
            <a:r>
              <a:rPr lang="en-US" dirty="0"/>
              <a:t>Bart: Second, they help you think about and understand the problem. If you can’t make instances of a problem, then you don’t understand it.</a:t>
            </a:r>
          </a:p>
          <a:p>
            <a:r>
              <a:rPr lang="en-US" dirty="0"/>
              <a:t>Bart: Third, if you need to make changes later to your code, they can help you verify that earlier parts of the code have not been changed or broken.</a:t>
            </a:r>
          </a:p>
          <a:p>
            <a:r>
              <a:rPr lang="en-US" dirty="0"/>
              <a:t>ATB: Okay, so how many unit tests do they need?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B245A-B83C-4554-A1A2-BD312224F2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38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Bart: Good question, </a:t>
            </a:r>
            <a:r>
              <a:rPr lang="en-US" dirty="0" err="1"/>
              <a:t>AlgoTutorBot</a:t>
            </a:r>
            <a:r>
              <a:rPr lang="en-US" dirty="0"/>
              <a:t>. You can never have too many tests.</a:t>
            </a:r>
          </a:p>
          <a:p>
            <a:r>
              <a:rPr lang="en-US" dirty="0"/>
              <a:t>ATB: Ah, so spend literally infinity time writing tests. Got it.</a:t>
            </a:r>
          </a:p>
          <a:p>
            <a:r>
              <a:rPr lang="en-US" dirty="0"/>
              <a:t>Bart: Well you can’t spend ALL your time writing tests. After a while, you get diminishing returns. There’s only so many interesting and distinct cases.</a:t>
            </a:r>
          </a:p>
          <a:p>
            <a:r>
              <a:rPr lang="en-US" dirty="0"/>
              <a:t>Bart: But your goal is to have a lot of them. You want to find particular cases that can be counter-examples.</a:t>
            </a:r>
          </a:p>
          <a:p>
            <a:r>
              <a:rPr lang="en-US" dirty="0"/>
              <a:t>Bart: There are also tools like the coverage package in Python that let’s you check what percentage of the lines of code were actually executed.</a:t>
            </a:r>
          </a:p>
          <a:p>
            <a:r>
              <a:rPr lang="en-US" dirty="0"/>
              <a:t>ATB: Ah, wonderful, so we can just use code coverage as their final grade.</a:t>
            </a:r>
          </a:p>
          <a:p>
            <a:r>
              <a:rPr lang="en-US" dirty="0"/>
              <a:t>Bart: Woah, no, absolutely not. Code Coverage is just a guide to tell you what’s been executed. It doesn’t tell you how good those test cases are, and there are many ways to fool it.</a:t>
            </a:r>
          </a:p>
          <a:p>
            <a:r>
              <a:rPr lang="en-US" dirty="0"/>
              <a:t>ATB: Fine whatever. Now, I heard that they should ALWAYS write unit tests before they write any code. Is that true?</a:t>
            </a:r>
          </a:p>
          <a:p>
            <a:r>
              <a:rPr lang="en-US" dirty="0"/>
              <a:t>ATB: Hm, maybe if you are a foolish human you would be fooled. But I am perfect.</a:t>
            </a:r>
          </a:p>
          <a:p>
            <a:r>
              <a:rPr lang="en-US" dirty="0"/>
              <a:t>Bart: Nope, don’t trust code coverage. It’s just a tool, not a perfect oracle.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B245A-B83C-4554-A1A2-BD312224F2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14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Bart: Great question again, ATB. I have some research here I want to refer to, done by my friend Ayaan </a:t>
            </a:r>
            <a:r>
              <a:rPr lang="en-US" dirty="0" err="1"/>
              <a:t>Kazerouni</a:t>
            </a:r>
            <a:r>
              <a:rPr lang="en-US" dirty="0"/>
              <a:t>.</a:t>
            </a:r>
          </a:p>
          <a:p>
            <a:r>
              <a:rPr lang="en-US" dirty="0"/>
              <a:t>Bart: Basically, he studied over 150 undergraduate students taking a course similar to this one, and checked their testing behavior’s relationship with their project outcomes.</a:t>
            </a:r>
          </a:p>
          <a:p>
            <a:r>
              <a:rPr lang="en-US" dirty="0"/>
              <a:t>Bart: He found that writing tests before the actual code didn’t really help make their programs correct.</a:t>
            </a:r>
          </a:p>
          <a:p>
            <a:r>
              <a:rPr lang="en-US" dirty="0"/>
              <a:t>Bart: However, it was very important that they write tests around the same that they wrote the actual code.</a:t>
            </a:r>
          </a:p>
          <a:p>
            <a:r>
              <a:rPr lang="en-US" dirty="0"/>
              <a:t>Bart: In other words, it doesn’t matter whether you write tests before or after, just so long as you are doing it around the same time.</a:t>
            </a:r>
          </a:p>
          <a:p>
            <a:r>
              <a:rPr lang="en-US" dirty="0"/>
              <a:t>ATB: Hm, I see. So I should write a little code and then write some tests. But uh how do I even write tests? I mean, how do they write tests?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B245A-B83C-4554-A1A2-BD312224F2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35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Bart: Ah, well. Testing is a very complex subject, and everyone has a different testing style. But here’s a few things to think about.</a:t>
            </a:r>
          </a:p>
          <a:p>
            <a:r>
              <a:rPr lang="en-US" dirty="0"/>
              <a:t>Bart: First, put important chunks of code into functions, and decompose them into small bite-sized pieces. Make it easy to test the things you care about.</a:t>
            </a:r>
          </a:p>
          <a:p>
            <a:r>
              <a:rPr lang="en-US" dirty="0"/>
              <a:t>Bart: For things that are hard to test, like file-handling code, separate that into places where it won’t affect the code you want to test.</a:t>
            </a:r>
          </a:p>
          <a:p>
            <a:r>
              <a:rPr lang="en-US" dirty="0"/>
              <a:t>Bart: Finally, if you need a starting place for Python, there’s a </a:t>
            </a:r>
            <a:r>
              <a:rPr lang="en-US" dirty="0" err="1"/>
              <a:t>builtin</a:t>
            </a:r>
            <a:r>
              <a:rPr lang="en-US" dirty="0"/>
              <a:t> module named </a:t>
            </a:r>
            <a:r>
              <a:rPr lang="en-US" dirty="0" err="1"/>
              <a:t>unittest</a:t>
            </a:r>
            <a:r>
              <a:rPr lang="en-US" dirty="0"/>
              <a:t> that let’s you write tests fairly easily.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B245A-B83C-4554-A1A2-BD312224F2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9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1735303"/>
            <a:ext cx="10058400" cy="2495874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8143" y="4455620"/>
            <a:ext cx="7053943" cy="1643411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0049" y="6459784"/>
            <a:ext cx="2472271" cy="365125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72743" y="6459786"/>
            <a:ext cx="3436246" cy="365124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9926" y="6475225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BC7A5EFD-E1AF-4DF2-8ED0-F846C4572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96964" y="6459785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5209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D8CA52-D063-4E5D-8A16-7419C9982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96964" y="6459785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4230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8C38D4D-05D0-466F-9C87-57C358F3F0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50049" y="6459784"/>
            <a:ext cx="2472271" cy="365125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2/6/2021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E1E2AD2-3E69-416D-904F-0414C0B4D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2743" y="6459786"/>
            <a:ext cx="3436246" cy="365124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C2551A4-4054-4743-AC07-D7F62CC56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926" y="6475225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35397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9029" y="4453127"/>
            <a:ext cx="7032172" cy="180612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207E60A-2EAB-4243-B74D-907DEB506B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50049" y="6459784"/>
            <a:ext cx="2472271" cy="365125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2/6/2021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886B388-FCB4-47C4-8D8A-6CEE7B757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2743" y="6459786"/>
            <a:ext cx="3436246" cy="365124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49527BD-3EBE-4556-B420-2AE5EEF5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926" y="6475225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66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2911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2911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20AAB7E-F537-40B0-A09A-7813DD9E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50049" y="6459784"/>
            <a:ext cx="2472271" cy="365125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2/6/2021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E770479-9F79-4984-941F-285571614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2743" y="6459786"/>
            <a:ext cx="3436246" cy="365124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841719A-54FA-4B41-B9C4-D095291B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926" y="6475225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406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2218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2218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112E000-CF9B-465F-A848-C949FD35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50049" y="6459784"/>
            <a:ext cx="2472271" cy="365125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2/6/2021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8D27891-AADF-461B-B686-E25025D28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2743" y="6459786"/>
            <a:ext cx="3436246" cy="365124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8C28376-9ABF-41B2-9878-DDA2882A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926" y="6475225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2142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5C9F738-CDE4-4AE0-B2CC-66BCE67780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50049" y="6459784"/>
            <a:ext cx="2472271" cy="365125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2/6/2021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450FF08-55F2-4C0B-AB66-354CEBE34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2743" y="6459786"/>
            <a:ext cx="3436246" cy="365124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958442-0CCD-425D-A5CE-79F36CE2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926" y="6475225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274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B04C59-F0C8-4BD1-9E92-7AD6CB4E723A}"/>
              </a:ext>
            </a:extLst>
          </p:cNvPr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4AB302-DDF3-4F74-BAB5-FCB7672940E4}"/>
              </a:ext>
            </a:extLst>
          </p:cNvPr>
          <p:cNvSpPr/>
          <p:nvPr userDrawn="1"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0D119CA-03D0-401B-8E6C-CDF246E851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F8082C-0922-4249-A612-B415F5231620}" type="datetime1">
              <a:rPr lang="en-US" smtClean="0"/>
              <a:t>2/6/2021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BE392C7-B68C-4F9D-9D38-E45FBAB0B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2729F26-626F-44FA-B736-33618AEC5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6EC7754-75E6-44F3-B734-58FADA42ED1C}"/>
              </a:ext>
            </a:extLst>
          </p:cNvPr>
          <p:cNvGrpSpPr/>
          <p:nvPr userDrawn="1"/>
        </p:nvGrpSpPr>
        <p:grpSpPr>
          <a:xfrm flipH="1">
            <a:off x="9715496" y="4848224"/>
            <a:ext cx="2476503" cy="2009776"/>
            <a:chOff x="-4" y="5021789"/>
            <a:chExt cx="2371728" cy="181716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D16013-7D01-4B7A-869B-A972141AA392}"/>
                </a:ext>
              </a:extLst>
            </p:cNvPr>
            <p:cNvSpPr/>
            <p:nvPr/>
          </p:nvSpPr>
          <p:spPr>
            <a:xfrm>
              <a:off x="3665" y="5090687"/>
              <a:ext cx="2337549" cy="1748263"/>
            </a:xfrm>
            <a:prstGeom prst="rect">
              <a:avLst/>
            </a:prstGeom>
            <a:solidFill>
              <a:srgbClr val="5ECCF3"/>
            </a:solidFill>
            <a:ln>
              <a:solidFill>
                <a:srgbClr val="5ECC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-Shape 20">
              <a:extLst>
                <a:ext uri="{FF2B5EF4-FFF2-40B4-BE49-F238E27FC236}">
                  <a16:creationId xmlns:a16="http://schemas.microsoft.com/office/drawing/2014/main" id="{43C9BE4D-36A9-4BF2-8D34-F905D26BD469}"/>
                </a:ext>
              </a:extLst>
            </p:cNvPr>
            <p:cNvSpPr/>
            <p:nvPr/>
          </p:nvSpPr>
          <p:spPr>
            <a:xfrm rot="10800000">
              <a:off x="-4" y="5021789"/>
              <a:ext cx="2371728" cy="1403778"/>
            </a:xfrm>
            <a:prstGeom prst="corner">
              <a:avLst>
                <a:gd name="adj1" fmla="val 4787"/>
                <a:gd name="adj2" fmla="val 368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C0B963-6945-4AAE-8157-580B0ADC0FE1}"/>
              </a:ext>
            </a:extLst>
          </p:cNvPr>
          <p:cNvGrpSpPr/>
          <p:nvPr userDrawn="1"/>
        </p:nvGrpSpPr>
        <p:grpSpPr>
          <a:xfrm>
            <a:off x="-16631" y="4848224"/>
            <a:ext cx="2493129" cy="2009776"/>
            <a:chOff x="-15927" y="5021789"/>
            <a:chExt cx="2387651" cy="181716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8B65DAF-B278-46EF-953D-C77BB4553D74}"/>
                </a:ext>
              </a:extLst>
            </p:cNvPr>
            <p:cNvSpPr/>
            <p:nvPr/>
          </p:nvSpPr>
          <p:spPr>
            <a:xfrm>
              <a:off x="-15927" y="5090687"/>
              <a:ext cx="2337549" cy="1748263"/>
            </a:xfrm>
            <a:prstGeom prst="rect">
              <a:avLst/>
            </a:prstGeom>
            <a:solidFill>
              <a:srgbClr val="5ECCF3"/>
            </a:solidFill>
            <a:ln>
              <a:solidFill>
                <a:srgbClr val="5ECC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-Shape 23">
              <a:extLst>
                <a:ext uri="{FF2B5EF4-FFF2-40B4-BE49-F238E27FC236}">
                  <a16:creationId xmlns:a16="http://schemas.microsoft.com/office/drawing/2014/main" id="{E3D59929-D52F-450B-B2BC-10D711094F08}"/>
                </a:ext>
              </a:extLst>
            </p:cNvPr>
            <p:cNvSpPr/>
            <p:nvPr/>
          </p:nvSpPr>
          <p:spPr>
            <a:xfrm rot="10800000">
              <a:off x="-4" y="5021789"/>
              <a:ext cx="2371728" cy="1403778"/>
            </a:xfrm>
            <a:prstGeom prst="corner">
              <a:avLst>
                <a:gd name="adj1" fmla="val 4787"/>
                <a:gd name="adj2" fmla="val 368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01223AD-97B8-4649-ACBF-BDE4EF63DB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68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7969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8A7BF0-2BD0-45BC-8002-48058275D2E9}"/>
              </a:ext>
            </a:extLst>
          </p:cNvPr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B165F5-1725-442A-BD03-D70D23243C35}"/>
              </a:ext>
            </a:extLst>
          </p:cNvPr>
          <p:cNvSpPr/>
          <p:nvPr userDrawn="1"/>
        </p:nvSpPr>
        <p:spPr>
          <a:xfrm>
            <a:off x="4104079" y="6347711"/>
            <a:ext cx="576072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33163E8-5535-437F-859B-8E588570444E}"/>
              </a:ext>
            </a:extLst>
          </p:cNvPr>
          <p:cNvSpPr txBox="1">
            <a:spLocks/>
          </p:cNvSpPr>
          <p:nvPr userDrawn="1"/>
        </p:nvSpPr>
        <p:spPr>
          <a:xfrm>
            <a:off x="2407907" y="643184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F8082C-0922-4249-A612-B415F5231620}" type="datetime1">
              <a:rPr lang="en-US" smtClean="0"/>
              <a:pPr/>
              <a:t>2/6/2021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778547-A680-4428-91F1-CAB555803666}"/>
              </a:ext>
            </a:extLst>
          </p:cNvPr>
          <p:cNvSpPr txBox="1">
            <a:spLocks/>
          </p:cNvSpPr>
          <p:nvPr userDrawn="1"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38C6DBF-5BC0-440E-A006-5EF237A27CCD}"/>
              </a:ext>
            </a:extLst>
          </p:cNvPr>
          <p:cNvGrpSpPr/>
          <p:nvPr userDrawn="1"/>
        </p:nvGrpSpPr>
        <p:grpSpPr>
          <a:xfrm flipH="1">
            <a:off x="9715496" y="4848224"/>
            <a:ext cx="2476503" cy="2009776"/>
            <a:chOff x="-4" y="5021789"/>
            <a:chExt cx="2371728" cy="181716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9133E66-4393-4630-BA2B-9BBC2DC81C60}"/>
                </a:ext>
              </a:extLst>
            </p:cNvPr>
            <p:cNvSpPr/>
            <p:nvPr/>
          </p:nvSpPr>
          <p:spPr>
            <a:xfrm>
              <a:off x="3665" y="5090687"/>
              <a:ext cx="2337549" cy="1748263"/>
            </a:xfrm>
            <a:prstGeom prst="rect">
              <a:avLst/>
            </a:prstGeom>
            <a:solidFill>
              <a:srgbClr val="5ECCF3"/>
            </a:solidFill>
            <a:ln>
              <a:solidFill>
                <a:srgbClr val="5ECC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-Shape 20">
              <a:extLst>
                <a:ext uri="{FF2B5EF4-FFF2-40B4-BE49-F238E27FC236}">
                  <a16:creationId xmlns:a16="http://schemas.microsoft.com/office/drawing/2014/main" id="{667193B3-6C5C-4FE4-8283-E48ADD457B35}"/>
                </a:ext>
              </a:extLst>
            </p:cNvPr>
            <p:cNvSpPr/>
            <p:nvPr/>
          </p:nvSpPr>
          <p:spPr>
            <a:xfrm rot="10800000">
              <a:off x="-4" y="5021789"/>
              <a:ext cx="2371728" cy="1403778"/>
            </a:xfrm>
            <a:prstGeom prst="corner">
              <a:avLst>
                <a:gd name="adj1" fmla="val 4787"/>
                <a:gd name="adj2" fmla="val 368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A3EE806-BB72-4A22-94D6-F9C44C4BA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040071" y="0"/>
            <a:ext cx="64008" cy="640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4071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191806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4399BAE-B8A1-470B-91DF-559601136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2743" y="6459786"/>
            <a:ext cx="3436246" cy="365124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CB3C69E-2531-43EC-9CCE-9D40966D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926" y="6475225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44452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7923" y="5074920"/>
            <a:ext cx="7304400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07922" y="5907024"/>
            <a:ext cx="730440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04748" y="6459785"/>
            <a:ext cx="1164803" cy="365125"/>
          </a:xfrm>
        </p:spPr>
        <p:txBody>
          <a:bodyPr/>
          <a:lstStyle/>
          <a:p>
            <a:fld id="{4AF8082C-0922-4249-A612-B415F5231620}" type="datetime1">
              <a:rPr lang="en-US" smtClean="0"/>
              <a:t>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A3267C6B-2D98-46D6-BB3E-0646511CE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5951" y="6472076"/>
            <a:ext cx="1312025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87B7A2-8D81-47E7-B6DD-FACA759805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568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29435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F8082C-0922-4249-A612-B415F5231620}" type="datetime1">
              <a:rPr lang="en-US" smtClean="0"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95BA94-9CED-4E0B-97B6-D350799ECB08}"/>
              </a:ext>
            </a:extLst>
          </p:cNvPr>
          <p:cNvGrpSpPr/>
          <p:nvPr userDrawn="1"/>
        </p:nvGrpSpPr>
        <p:grpSpPr>
          <a:xfrm flipH="1">
            <a:off x="9715496" y="4848224"/>
            <a:ext cx="2476503" cy="2009776"/>
            <a:chOff x="-4" y="5021789"/>
            <a:chExt cx="2371728" cy="181716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851123-987C-41CC-B4C0-12F48AD09011}"/>
                </a:ext>
              </a:extLst>
            </p:cNvPr>
            <p:cNvSpPr/>
            <p:nvPr/>
          </p:nvSpPr>
          <p:spPr>
            <a:xfrm>
              <a:off x="3665" y="5090687"/>
              <a:ext cx="2337549" cy="1748263"/>
            </a:xfrm>
            <a:prstGeom prst="rect">
              <a:avLst/>
            </a:prstGeom>
            <a:solidFill>
              <a:srgbClr val="5ECCF3"/>
            </a:solidFill>
            <a:ln>
              <a:solidFill>
                <a:srgbClr val="5ECC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B80DDBD9-BB73-4E6A-A4E5-C8EE3EDD0AF9}"/>
                </a:ext>
              </a:extLst>
            </p:cNvPr>
            <p:cNvSpPr/>
            <p:nvPr/>
          </p:nvSpPr>
          <p:spPr>
            <a:xfrm rot="10800000">
              <a:off x="-4" y="5021789"/>
              <a:ext cx="2371728" cy="1403778"/>
            </a:xfrm>
            <a:prstGeom prst="corner">
              <a:avLst>
                <a:gd name="adj1" fmla="val 4787"/>
                <a:gd name="adj2" fmla="val 368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646781-3933-4AD2-BF64-739B6D5B4509}"/>
              </a:ext>
            </a:extLst>
          </p:cNvPr>
          <p:cNvGrpSpPr/>
          <p:nvPr userDrawn="1"/>
        </p:nvGrpSpPr>
        <p:grpSpPr>
          <a:xfrm>
            <a:off x="-16631" y="4848224"/>
            <a:ext cx="2493129" cy="2009776"/>
            <a:chOff x="-15927" y="5021789"/>
            <a:chExt cx="2387651" cy="181716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9C75BF-0563-4F1B-BD5E-E6197B0C1394}"/>
                </a:ext>
              </a:extLst>
            </p:cNvPr>
            <p:cNvSpPr/>
            <p:nvPr/>
          </p:nvSpPr>
          <p:spPr>
            <a:xfrm>
              <a:off x="-15927" y="5090687"/>
              <a:ext cx="2337549" cy="1748263"/>
            </a:xfrm>
            <a:prstGeom prst="rect">
              <a:avLst/>
            </a:prstGeom>
            <a:solidFill>
              <a:srgbClr val="5ECCF3"/>
            </a:solidFill>
            <a:ln>
              <a:solidFill>
                <a:srgbClr val="5ECC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-Shape 16">
              <a:extLst>
                <a:ext uri="{FF2B5EF4-FFF2-40B4-BE49-F238E27FC236}">
                  <a16:creationId xmlns:a16="http://schemas.microsoft.com/office/drawing/2014/main" id="{AAB0D85F-2468-4623-BC86-289E0902F47F}"/>
                </a:ext>
              </a:extLst>
            </p:cNvPr>
            <p:cNvSpPr/>
            <p:nvPr/>
          </p:nvSpPr>
          <p:spPr>
            <a:xfrm rot="10800000">
              <a:off x="-4" y="5021789"/>
              <a:ext cx="2371728" cy="1403778"/>
            </a:xfrm>
            <a:prstGeom prst="corner">
              <a:avLst>
                <a:gd name="adj1" fmla="val 4787"/>
                <a:gd name="adj2" fmla="val 368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F5406B0-B82A-4E3D-A60D-BA619536DA1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5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1" r:id="rId1"/>
    <p:sldLayoutId id="2147484422" r:id="rId2"/>
    <p:sldLayoutId id="2147484423" r:id="rId3"/>
    <p:sldLayoutId id="2147484424" r:id="rId4"/>
    <p:sldLayoutId id="2147484425" r:id="rId5"/>
    <p:sldLayoutId id="2147484426" r:id="rId6"/>
    <p:sldLayoutId id="2147484427" r:id="rId7"/>
    <p:sldLayoutId id="2147484428" r:id="rId8"/>
    <p:sldLayoutId id="2147484429" r:id="rId9"/>
    <p:sldLayoutId id="2147484430" r:id="rId10"/>
    <p:sldLayoutId id="214748443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microsoft.com/office/2007/relationships/media" Target="../media/media11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video" Target="../media/media12.mp4"/><Relationship Id="rId11" Type="http://schemas.openxmlformats.org/officeDocument/2006/relationships/image" Target="../media/image21.png"/><Relationship Id="rId5" Type="http://schemas.microsoft.com/office/2007/relationships/media" Target="../media/media12.mp4"/><Relationship Id="rId10" Type="http://schemas.openxmlformats.org/officeDocument/2006/relationships/image" Target="../media/image20.png"/><Relationship Id="rId4" Type="http://schemas.openxmlformats.org/officeDocument/2006/relationships/video" Target="../media/media11.mp4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openxmlformats.org/officeDocument/2006/relationships/image" Target="../media/image15.png"/><Relationship Id="rId3" Type="http://schemas.microsoft.com/office/2007/relationships/media" Target="../media/media6.mp4"/><Relationship Id="rId7" Type="http://schemas.microsoft.com/office/2007/relationships/media" Target="../media/media8.mp4"/><Relationship Id="rId12" Type="http://schemas.openxmlformats.org/officeDocument/2006/relationships/image" Target="../media/image1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13.png"/><Relationship Id="rId5" Type="http://schemas.microsoft.com/office/2007/relationships/media" Target="../media/media7.mp4"/><Relationship Id="rId10" Type="http://schemas.openxmlformats.org/officeDocument/2006/relationships/notesSlide" Target="../notesSlides/notesSlide7.xml"/><Relationship Id="rId4" Type="http://schemas.openxmlformats.org/officeDocument/2006/relationships/video" Target="../media/media6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9D1BE-BB6E-4B53-AA0D-CDBC0A8199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CISC320 Algorithms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6642BC0-4CA2-4687-B5A8-DE57293776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5400" cap="small" dirty="0"/>
              <a:t>Using </a:t>
            </a:r>
            <a:r>
              <a:rPr lang="en-US" sz="5400" cap="small" dirty="0" err="1"/>
              <a:t>GradeScope</a:t>
            </a:r>
            <a:endParaRPr lang="en-US" sz="5400" cap="small" dirty="0"/>
          </a:p>
          <a:p>
            <a:r>
              <a:rPr lang="en-US" sz="2400" cap="small" dirty="0"/>
              <a:t>Austin Cory Bart</a:t>
            </a:r>
            <a:br>
              <a:rPr lang="en-US" sz="2400" cap="small" dirty="0"/>
            </a:br>
            <a:r>
              <a:rPr lang="en-US" sz="2400" cap="small" dirty="0" err="1"/>
              <a:t>AlgoTutorBot</a:t>
            </a:r>
            <a:br>
              <a:rPr lang="en-US" sz="2400" cap="small" dirty="0"/>
            </a:br>
            <a:r>
              <a:rPr lang="en-US" sz="2400" cap="small" dirty="0"/>
              <a:t>University of Delaware</a:t>
            </a:r>
          </a:p>
        </p:txBody>
      </p:sp>
      <p:pic>
        <p:nvPicPr>
          <p:cNvPr id="2" name="00-01-Prelude-Let_s_lear">
            <a:hlinkClick r:id="" action="ppaction://media"/>
            <a:extLst>
              <a:ext uri="{FF2B5EF4-FFF2-40B4-BE49-F238E27FC236}">
                <a16:creationId xmlns:a16="http://schemas.microsoft.com/office/drawing/2014/main" id="{98A88171-9883-4DF0-AA5E-D5B798C56F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24FEC-CF7E-46F8-A5D2-CFC04FADA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“How do I test?”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43D49-9686-4823-A905-2385EBB78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Put important code into functions</a:t>
            </a:r>
          </a:p>
          <a:p>
            <a:r>
              <a:rPr lang="en-US" dirty="0"/>
              <a:t>Decompose code so functions are separately testable</a:t>
            </a:r>
          </a:p>
          <a:p>
            <a:r>
              <a:rPr lang="en-US" dirty="0"/>
              <a:t>Isolate file handling code and other hard-to-test things</a:t>
            </a:r>
          </a:p>
          <a:p>
            <a:r>
              <a:rPr lang="en-US" dirty="0"/>
              <a:t>Use the built-in </a:t>
            </a:r>
            <a:r>
              <a:rPr lang="en-US" dirty="0" err="1"/>
              <a:t>unittest</a:t>
            </a:r>
            <a:r>
              <a:rPr lang="en-US" dirty="0"/>
              <a:t> module for Python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12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E2EA-1906-432E-8ABC-CB95AA0A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51323-D80F-4A44-A349-FA275C89F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have written tests for most assignments to determine if you are correct</a:t>
            </a:r>
          </a:p>
          <a:p>
            <a:endParaRPr lang="en-US" dirty="0"/>
          </a:p>
          <a:p>
            <a:r>
              <a:rPr lang="en-US" dirty="0"/>
              <a:t>My instructor tests:</a:t>
            </a:r>
          </a:p>
          <a:p>
            <a:pPr lvl="1"/>
            <a:r>
              <a:rPr lang="en-US" dirty="0"/>
              <a:t>Actually prove you are correctly handling all cases</a:t>
            </a:r>
          </a:p>
          <a:p>
            <a:pPr lvl="1"/>
            <a:r>
              <a:rPr lang="en-US" dirty="0"/>
              <a:t>Indicate if you have demonstrated the algorithmic strategy we are teaching you</a:t>
            </a:r>
          </a:p>
          <a:p>
            <a:pPr lvl="1"/>
            <a:r>
              <a:rPr lang="en-US" dirty="0"/>
              <a:t>Help you develop good testing discipline</a:t>
            </a:r>
          </a:p>
          <a:p>
            <a:pPr lvl="1"/>
            <a:endParaRPr lang="en-US" dirty="0"/>
          </a:p>
          <a:p>
            <a:r>
              <a:rPr lang="en-US" dirty="0"/>
              <a:t>I will sometimes not share all of my tests!</a:t>
            </a:r>
          </a:p>
        </p:txBody>
      </p:sp>
      <p:pic>
        <p:nvPicPr>
          <p:cNvPr id="4" name="06-12-Instructor_Tests-You_chill_">
            <a:hlinkClick r:id="" action="ppaction://media"/>
            <a:extLst>
              <a:ext uri="{FF2B5EF4-FFF2-40B4-BE49-F238E27FC236}">
                <a16:creationId xmlns:a16="http://schemas.microsoft.com/office/drawing/2014/main" id="{F536C55C-201F-45C3-8FC2-D0B1A49626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  <p:pic>
        <p:nvPicPr>
          <p:cNvPr id="5" name="06-10-Instructor_Tests-And_I_migh">
            <a:hlinkClick r:id="" action="ppaction://media"/>
            <a:extLst>
              <a:ext uri="{FF2B5EF4-FFF2-40B4-BE49-F238E27FC236}">
                <a16:creationId xmlns:a16="http://schemas.microsoft.com/office/drawing/2014/main" id="{40AB9BBA-C3CB-4FD8-9F9F-F8FC3A40C7A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  <p:pic>
        <p:nvPicPr>
          <p:cNvPr id="6" name="06-11-Instructor_Tests-Fine__sure">
            <a:hlinkClick r:id="" action="ppaction://media"/>
            <a:extLst>
              <a:ext uri="{FF2B5EF4-FFF2-40B4-BE49-F238E27FC236}">
                <a16:creationId xmlns:a16="http://schemas.microsoft.com/office/drawing/2014/main" id="{24ACB180-2F6A-43AC-BC86-908CBB3F8B4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7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showWhenStopped="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showWhenStopped="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AA639-2743-498E-B39B-BB39F23C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“How do I code?”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E6A8B-B4C1-45A3-A4EC-8DEFB74F2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Ultimately up to you!</a:t>
            </a:r>
          </a:p>
          <a:p>
            <a:r>
              <a:rPr lang="en-US" sz="2400" dirty="0"/>
              <a:t>Start developing opinions on your editor of choice.</a:t>
            </a:r>
          </a:p>
          <a:p>
            <a:r>
              <a:rPr lang="en-US" sz="2400" dirty="0"/>
              <a:t>Popular options:</a:t>
            </a:r>
          </a:p>
          <a:p>
            <a:pPr lvl="1"/>
            <a:r>
              <a:rPr lang="en-US" sz="2000" dirty="0"/>
              <a:t>PyCharm: Powerful, professional tool. Available for free to students. I use this.</a:t>
            </a:r>
          </a:p>
          <a:p>
            <a:pPr lvl="1"/>
            <a:r>
              <a:rPr lang="en-US" sz="2000" dirty="0"/>
              <a:t>Visual Studio Code: Flexible editor for many languages. Open-source.</a:t>
            </a:r>
          </a:p>
          <a:p>
            <a:pPr lvl="1"/>
            <a:r>
              <a:rPr lang="en-US" sz="2000" dirty="0" err="1"/>
              <a:t>Thonny</a:t>
            </a:r>
            <a:r>
              <a:rPr lang="en-US" sz="2000" dirty="0"/>
              <a:t>: Good for true novices. Open-source.</a:t>
            </a:r>
          </a:p>
        </p:txBody>
      </p:sp>
      <p:pic>
        <p:nvPicPr>
          <p:cNvPr id="4" name="07-13-How_Code-Ugh__real_">
            <a:hlinkClick r:id="" action="ppaction://media"/>
            <a:extLst>
              <a:ext uri="{FF2B5EF4-FFF2-40B4-BE49-F238E27FC236}">
                <a16:creationId xmlns:a16="http://schemas.microsoft.com/office/drawing/2014/main" id="{3522FB3B-F234-47C3-8A0A-E6FCB54546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5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42EA6-6043-489D-8150-121422E7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Python Program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8D959AF-C8DE-4A85-B7E3-52D1AA7A04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48174" y="2409421"/>
            <a:ext cx="4649096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print_all_lines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(lines: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list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 -&gt;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""" Print each line, then return the last one. """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latest_line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for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line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lines: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Readlines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includes the newline character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latest_line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line.strip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latest_line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latest_line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__name__ ==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"__main__"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Get the filename from stdin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filename: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input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Open the file and read in its contents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with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open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(filename)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data_file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lines: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list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data_file.readlines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Actually do the work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print_all_lines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(lines)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23902CEF-AE00-48AF-BD37-432BFD5B6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743" y="2409308"/>
            <a:ext cx="4222378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unittest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basic_example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TestLast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unittest.TestCase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test_gets_last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actual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basic_example.print_all_lines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"3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.assertEqual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(actual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"3"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test_handles_empty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actual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basic_example.print_all_lines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([])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.assertEqual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(actual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None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8BE1D9-F0DD-40AE-91E5-820201DB7700}"/>
              </a:ext>
            </a:extLst>
          </p:cNvPr>
          <p:cNvSpPr txBox="1"/>
          <p:nvPr/>
        </p:nvSpPr>
        <p:spPr>
          <a:xfrm>
            <a:off x="2648174" y="2039976"/>
            <a:ext cx="112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answer.py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2CF0F-109C-422D-9869-23ED9DAFB945}"/>
              </a:ext>
            </a:extLst>
          </p:cNvPr>
          <p:cNvSpPr txBox="1"/>
          <p:nvPr/>
        </p:nvSpPr>
        <p:spPr>
          <a:xfrm>
            <a:off x="7405743" y="2039976"/>
            <a:ext cx="91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tests.py</a:t>
            </a:r>
          </a:p>
        </p:txBody>
      </p:sp>
    </p:spTree>
    <p:extLst>
      <p:ext uri="{BB962C8B-B14F-4D97-AF65-F5344CB8AC3E}">
        <p14:creationId xmlns:p14="http://schemas.microsoft.com/office/powerpoint/2010/main" val="1294083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D2F5-783D-4ED2-AD98-A7FEFF7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38C57-C389-4F15-AC38-1BC522DD9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Extend our basic program to read all the values from a file and add them up.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Be sure to create your own unit tests!</a:t>
            </a:r>
          </a:p>
        </p:txBody>
      </p:sp>
      <p:pic>
        <p:nvPicPr>
          <p:cNvPr id="4" name="08-14-Now_Your_Turn-Please_be_">
            <a:hlinkClick r:id="" action="ppaction://media"/>
            <a:extLst>
              <a:ext uri="{FF2B5EF4-FFF2-40B4-BE49-F238E27FC236}">
                <a16:creationId xmlns:a16="http://schemas.microsoft.com/office/drawing/2014/main" id="{AF70A1E5-B13C-4F8B-972D-A278A2A262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0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95F5-95BD-4EB5-B178-3D58A0ED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B4EF-2AA8-45B9-9A60-CCAF9C864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Theory is fun and all, but we need to be practical</a:t>
            </a:r>
          </a:p>
          <a:p>
            <a:endParaRPr lang="en-US" dirty="0"/>
          </a:p>
          <a:p>
            <a:r>
              <a:rPr lang="en-US" dirty="0"/>
              <a:t>Most problems are eventually solved with code</a:t>
            </a:r>
          </a:p>
          <a:p>
            <a:endParaRPr lang="en-US" dirty="0"/>
          </a:p>
          <a:p>
            <a:r>
              <a:rPr lang="en-US" dirty="0"/>
              <a:t>Most CS jobs require actual programming</a:t>
            </a:r>
          </a:p>
        </p:txBody>
      </p:sp>
      <p:pic>
        <p:nvPicPr>
          <p:cNvPr id="4" name="01-02-Implementation-Dr__Bart__">
            <a:hlinkClick r:id="" action="ppaction://media"/>
            <a:extLst>
              <a:ext uri="{FF2B5EF4-FFF2-40B4-BE49-F238E27FC236}">
                <a16:creationId xmlns:a16="http://schemas.microsoft.com/office/drawing/2014/main" id="{EF65FC95-0093-43CF-A998-3E9C5246BF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6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171D-DA4A-4AE9-A0B7-7961531A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7458D1-7112-424E-9F48-22A042BCE1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29" y="2123353"/>
            <a:ext cx="7053342" cy="361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BEDF88-6756-4D8B-B35B-79E03A03A9D8}"/>
              </a:ext>
            </a:extLst>
          </p:cNvPr>
          <p:cNvSpPr txBox="1"/>
          <p:nvPr/>
        </p:nvSpPr>
        <p:spPr>
          <a:xfrm>
            <a:off x="2840643" y="6119426"/>
            <a:ext cx="657167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https://towardsdatascience.com/one-word-to-define-each-of-the-20-most-popular-programming-languages-b1ef06ca8716</a:t>
            </a:r>
          </a:p>
        </p:txBody>
      </p:sp>
      <p:pic>
        <p:nvPicPr>
          <p:cNvPr id="3" name="02-03-Programming_Languages-Except_PHP">
            <a:hlinkClick r:id="" action="ppaction://media"/>
            <a:extLst>
              <a:ext uri="{FF2B5EF4-FFF2-40B4-BE49-F238E27FC236}">
                <a16:creationId xmlns:a16="http://schemas.microsoft.com/office/drawing/2014/main" id="{DDE8CD60-9E19-4162-8213-AC35DC72FB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6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FD78-EEC8-4450-978C-F6130BC34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4F4685A-77EF-4EC8-8537-DAB0666F70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9414246"/>
              </p:ext>
            </p:extLst>
          </p:nvPr>
        </p:nvGraphicFramePr>
        <p:xfrm>
          <a:off x="1097280" y="1845734"/>
          <a:ext cx="10058400" cy="294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8663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5F434-F76E-421D-8033-7AF8BA38F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GradeScope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26448-896A-4B7D-82E1-3CBA54C87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Online platform for submitting assignments and getting feedback</a:t>
            </a:r>
          </a:p>
          <a:p>
            <a:pPr lvl="1"/>
            <a:r>
              <a:rPr lang="en-US" dirty="0"/>
              <a:t>Supports manual grading with super-cool rubrics</a:t>
            </a:r>
          </a:p>
          <a:p>
            <a:pPr lvl="1"/>
            <a:r>
              <a:rPr lang="en-US" dirty="0"/>
              <a:t>Also supports Autograding – this is new!</a:t>
            </a:r>
          </a:p>
          <a:p>
            <a:endParaRPr lang="en-US" dirty="0"/>
          </a:p>
          <a:p>
            <a:r>
              <a:rPr lang="en-US" dirty="0"/>
              <a:t>Doesn’t automatically connect to Canvas, unfortunately</a:t>
            </a:r>
          </a:p>
          <a:p>
            <a:pPr lvl="1"/>
            <a:r>
              <a:rPr lang="en-US" dirty="0"/>
              <a:t>Grades will be transferred manually, periodically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65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C0EE8-331B-48A3-A890-AADB40FC7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GradeScope</a:t>
            </a:r>
            <a:r>
              <a:rPr lang="en-US" dirty="0"/>
              <a:t> Submission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3C2D5-1B59-43FF-9D2C-6AD5EF2976FA}"/>
              </a:ext>
            </a:extLst>
          </p:cNvPr>
          <p:cNvGrpSpPr/>
          <p:nvPr/>
        </p:nvGrpSpPr>
        <p:grpSpPr>
          <a:xfrm>
            <a:off x="392025" y="2583791"/>
            <a:ext cx="1092287" cy="811115"/>
            <a:chOff x="5664155" y="2076470"/>
            <a:chExt cx="1092287" cy="8111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4957D3-A0B4-4886-85CB-87A41BCD2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457" y="2076470"/>
              <a:ext cx="609685" cy="60968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F82C34-339F-45EC-BD7F-7FACFB8B0B04}"/>
                </a:ext>
              </a:extLst>
            </p:cNvPr>
            <p:cNvSpPr txBox="1"/>
            <p:nvPr/>
          </p:nvSpPr>
          <p:spPr>
            <a:xfrm>
              <a:off x="5664155" y="2610586"/>
              <a:ext cx="10922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You (student)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C9E44EA-7333-46D4-9B63-32DDA189AC81}"/>
              </a:ext>
            </a:extLst>
          </p:cNvPr>
          <p:cNvGrpSpPr/>
          <p:nvPr/>
        </p:nvGrpSpPr>
        <p:grpSpPr>
          <a:xfrm>
            <a:off x="6768300" y="3828699"/>
            <a:ext cx="742767" cy="1005707"/>
            <a:chOff x="5670992" y="548071"/>
            <a:chExt cx="742767" cy="10057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66200A-30BC-42E0-84C6-CBE5568B4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612" y="548071"/>
              <a:ext cx="609685" cy="60968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44BFDF-EDD7-4A71-90DE-541431EFAB91}"/>
                </a:ext>
              </a:extLst>
            </p:cNvPr>
            <p:cNvSpPr txBox="1"/>
            <p:nvPr/>
          </p:nvSpPr>
          <p:spPr>
            <a:xfrm>
              <a:off x="5670992" y="1092113"/>
              <a:ext cx="7427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Teacher</a:t>
              </a:r>
              <a:b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and TAs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47F74D-364D-4C4B-BBFA-FB64BA6C7BCE}"/>
              </a:ext>
            </a:extLst>
          </p:cNvPr>
          <p:cNvGrpSpPr/>
          <p:nvPr/>
        </p:nvGrpSpPr>
        <p:grpSpPr>
          <a:xfrm>
            <a:off x="7857420" y="2386265"/>
            <a:ext cx="1125031" cy="994804"/>
            <a:chOff x="1191863" y="3611431"/>
            <a:chExt cx="1125031" cy="99480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B83821-D3FC-4B2C-896D-4DA97E83501C}"/>
                </a:ext>
              </a:extLst>
            </p:cNvPr>
            <p:cNvSpPr txBox="1"/>
            <p:nvPr/>
          </p:nvSpPr>
          <p:spPr>
            <a:xfrm>
              <a:off x="1191863" y="4144570"/>
              <a:ext cx="1125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en-US" dirty="0"/>
                <a:t>Autograder Feedback</a:t>
              </a:r>
            </a:p>
          </p:txBody>
        </p:sp>
        <p:pic>
          <p:nvPicPr>
            <p:cNvPr id="12" name="Picture 11" descr="A close up of a screen&#10;&#10;Description automatically generated">
              <a:extLst>
                <a:ext uri="{FF2B5EF4-FFF2-40B4-BE49-F238E27FC236}">
                  <a16:creationId xmlns:a16="http://schemas.microsoft.com/office/drawing/2014/main" id="{1E56ED0D-2276-471D-8974-945CDBC41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9537" y="3611431"/>
              <a:ext cx="609685" cy="60968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956757-E572-49A7-BE1F-8E47E18BCBC9}"/>
              </a:ext>
            </a:extLst>
          </p:cNvPr>
          <p:cNvGrpSpPr/>
          <p:nvPr/>
        </p:nvGrpSpPr>
        <p:grpSpPr>
          <a:xfrm>
            <a:off x="2515873" y="2478469"/>
            <a:ext cx="840882" cy="995098"/>
            <a:chOff x="2379478" y="582986"/>
            <a:chExt cx="840882" cy="995098"/>
          </a:xfrm>
        </p:grpSpPr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8D24C493-A9A5-45D1-8B45-2222FBA4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5077" y="582986"/>
              <a:ext cx="609685" cy="60968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511370-DB0B-4416-8294-C225A9AFE04E}"/>
                </a:ext>
              </a:extLst>
            </p:cNvPr>
            <p:cNvSpPr txBox="1"/>
            <p:nvPr/>
          </p:nvSpPr>
          <p:spPr>
            <a:xfrm>
              <a:off x="2379478" y="1116419"/>
              <a:ext cx="840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en-US" dirty="0"/>
                <a:t>Student Code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4E3CD2-D43B-4B70-A65C-90D893613037}"/>
              </a:ext>
            </a:extLst>
          </p:cNvPr>
          <p:cNvGrpSpPr/>
          <p:nvPr/>
        </p:nvGrpSpPr>
        <p:grpSpPr>
          <a:xfrm>
            <a:off x="8397969" y="3980873"/>
            <a:ext cx="952273" cy="967060"/>
            <a:chOff x="5487702" y="973097"/>
            <a:chExt cx="952273" cy="967060"/>
          </a:xfrm>
        </p:grpSpPr>
        <p:pic>
          <p:nvPicPr>
            <p:cNvPr id="17" name="Picture 1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0B8F534-DB12-4CBF-B511-8EFE72651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1972" y="973097"/>
              <a:ext cx="548640" cy="54864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0A5C33-B979-4B5A-9CEF-18D7394AAD6D}"/>
                </a:ext>
              </a:extLst>
            </p:cNvPr>
            <p:cNvSpPr txBox="1"/>
            <p:nvPr/>
          </p:nvSpPr>
          <p:spPr>
            <a:xfrm>
              <a:off x="5487702" y="1478492"/>
              <a:ext cx="9522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Human Feedback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42F06A-7F2E-4675-9D43-004C045187B0}"/>
              </a:ext>
            </a:extLst>
          </p:cNvPr>
          <p:cNvCxnSpPr>
            <a:cxnSpLocks/>
          </p:cNvCxnSpPr>
          <p:nvPr/>
        </p:nvCxnSpPr>
        <p:spPr>
          <a:xfrm>
            <a:off x="1552149" y="2896987"/>
            <a:ext cx="10382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4E15672-208C-49CB-A696-5391DD2EC29C}"/>
              </a:ext>
            </a:extLst>
          </p:cNvPr>
          <p:cNvSpPr txBox="1"/>
          <p:nvPr/>
        </p:nvSpPr>
        <p:spPr>
          <a:xfrm>
            <a:off x="1543740" y="2507966"/>
            <a:ext cx="79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9AEADB-BAEF-411A-9DF4-BC5EF3639886}"/>
              </a:ext>
            </a:extLst>
          </p:cNvPr>
          <p:cNvCxnSpPr>
            <a:cxnSpLocks/>
          </p:cNvCxnSpPr>
          <p:nvPr/>
        </p:nvCxnSpPr>
        <p:spPr>
          <a:xfrm>
            <a:off x="3356755" y="2896987"/>
            <a:ext cx="126634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299174-742D-44EF-BBBF-1AD571FAD3C1}"/>
              </a:ext>
            </a:extLst>
          </p:cNvPr>
          <p:cNvSpPr txBox="1"/>
          <p:nvPr/>
        </p:nvSpPr>
        <p:spPr>
          <a:xfrm>
            <a:off x="3348346" y="2507966"/>
            <a:ext cx="1110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Upload to</a:t>
            </a:r>
          </a:p>
        </p:txBody>
      </p:sp>
      <p:pic>
        <p:nvPicPr>
          <p:cNvPr id="2050" name="Picture 2" descr="Image result for gradescope">
            <a:extLst>
              <a:ext uri="{FF2B5EF4-FFF2-40B4-BE49-F238E27FC236}">
                <a16:creationId xmlns:a16="http://schemas.microsoft.com/office/drawing/2014/main" id="{357564B6-9062-47D7-922D-85E1622ED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695" y="2220136"/>
            <a:ext cx="1208864" cy="120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9EFD9FC-7F74-441F-B653-FCB94130C314}"/>
              </a:ext>
            </a:extLst>
          </p:cNvPr>
          <p:cNvCxnSpPr>
            <a:cxnSpLocks/>
          </p:cNvCxnSpPr>
          <p:nvPr/>
        </p:nvCxnSpPr>
        <p:spPr>
          <a:xfrm>
            <a:off x="6040613" y="2895404"/>
            <a:ext cx="1634430" cy="15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7DC4134-D5A1-45EC-ADDC-7C1640A644E0}"/>
              </a:ext>
            </a:extLst>
          </p:cNvPr>
          <p:cNvSpPr txBox="1"/>
          <p:nvPr/>
        </p:nvSpPr>
        <p:spPr>
          <a:xfrm>
            <a:off x="5956444" y="2478469"/>
            <a:ext cx="184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Immediately Get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492983F-6CC1-4EF0-AD5F-671F9A1CA9A4}"/>
              </a:ext>
            </a:extLst>
          </p:cNvPr>
          <p:cNvCxnSpPr>
            <a:cxnSpLocks/>
            <a:stCxn id="2050" idx="2"/>
          </p:cNvCxnSpPr>
          <p:nvPr/>
        </p:nvCxnSpPr>
        <p:spPr>
          <a:xfrm rot="16200000" flipH="1">
            <a:off x="5597754" y="3174372"/>
            <a:ext cx="915920" cy="142517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5EFE50A-671E-49AB-9D16-3785452956AE}"/>
              </a:ext>
            </a:extLst>
          </p:cNvPr>
          <p:cNvSpPr txBox="1"/>
          <p:nvPr/>
        </p:nvSpPr>
        <p:spPr>
          <a:xfrm>
            <a:off x="5336260" y="3968782"/>
            <a:ext cx="184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Much later…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04C61B-3111-49AA-ABD3-51AD33380327}"/>
              </a:ext>
            </a:extLst>
          </p:cNvPr>
          <p:cNvCxnSpPr>
            <a:cxnSpLocks/>
          </p:cNvCxnSpPr>
          <p:nvPr/>
        </p:nvCxnSpPr>
        <p:spPr>
          <a:xfrm flipV="1">
            <a:off x="7713182" y="4268924"/>
            <a:ext cx="706754" cy="30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EFF3938-A10F-461E-AEF2-1DAD8ECAC69B}"/>
              </a:ext>
            </a:extLst>
          </p:cNvPr>
          <p:cNvSpPr txBox="1"/>
          <p:nvPr/>
        </p:nvSpPr>
        <p:spPr>
          <a:xfrm>
            <a:off x="7627496" y="3887988"/>
            <a:ext cx="184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AD436E-45D1-4519-9F9F-EF26F4AB97F1}"/>
              </a:ext>
            </a:extLst>
          </p:cNvPr>
          <p:cNvSpPr txBox="1"/>
          <p:nvPr/>
        </p:nvSpPr>
        <p:spPr>
          <a:xfrm>
            <a:off x="8874106" y="2441823"/>
            <a:ext cx="1966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(e.g., passed/failed</a:t>
            </a:r>
          </a:p>
          <a:p>
            <a:r>
              <a:rPr lang="en-US" dirty="0"/>
              <a:t> unit tests)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3F48BB-DEF7-4D08-928F-1C3C75DCA570}"/>
              </a:ext>
            </a:extLst>
          </p:cNvPr>
          <p:cNvSpPr txBox="1"/>
          <p:nvPr/>
        </p:nvSpPr>
        <p:spPr>
          <a:xfrm>
            <a:off x="9255149" y="3883253"/>
            <a:ext cx="2098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(e.g., used right</a:t>
            </a:r>
            <a:br>
              <a:rPr lang="en-US" dirty="0"/>
            </a:br>
            <a:r>
              <a:rPr lang="en-US" dirty="0"/>
              <a:t>  approach, gave</a:t>
            </a:r>
          </a:p>
          <a:p>
            <a:r>
              <a:rPr lang="en-US" dirty="0"/>
              <a:t>  good explanation)</a:t>
            </a:r>
          </a:p>
        </p:txBody>
      </p:sp>
    </p:spTree>
    <p:extLst>
      <p:ext uri="{BB962C8B-B14F-4D97-AF65-F5344CB8AC3E}">
        <p14:creationId xmlns:p14="http://schemas.microsoft.com/office/powerpoint/2010/main" val="2810937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6624-42C5-41A1-A5EA-B33EF9DA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D6B31-9520-44DA-A21D-5E35A3899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Fundamental to Software Engineering</a:t>
            </a:r>
          </a:p>
          <a:p>
            <a:endParaRPr lang="en-US" dirty="0"/>
          </a:p>
          <a:p>
            <a:r>
              <a:rPr lang="en-US" dirty="0"/>
              <a:t>Does not </a:t>
            </a:r>
            <a:r>
              <a:rPr lang="en-US" i="1" dirty="0"/>
              <a:t>prove </a:t>
            </a:r>
            <a:r>
              <a:rPr lang="en-US" dirty="0"/>
              <a:t>correctness, but provides evidence</a:t>
            </a:r>
          </a:p>
          <a:p>
            <a:endParaRPr lang="en-US" dirty="0"/>
          </a:p>
          <a:p>
            <a:r>
              <a:rPr lang="en-US" dirty="0"/>
              <a:t>Also helps:</a:t>
            </a:r>
          </a:p>
          <a:p>
            <a:pPr lvl="1"/>
            <a:r>
              <a:rPr lang="en-US" dirty="0"/>
              <a:t>Find errors in code</a:t>
            </a:r>
          </a:p>
          <a:p>
            <a:pPr lvl="1"/>
            <a:r>
              <a:rPr lang="en-US" dirty="0"/>
              <a:t>Better understand the problem</a:t>
            </a:r>
          </a:p>
          <a:p>
            <a:pPr lvl="1"/>
            <a:r>
              <a:rPr lang="en-US" dirty="0"/>
              <a:t>Prevent later changes from breaking existing code</a:t>
            </a:r>
          </a:p>
        </p:txBody>
      </p:sp>
      <p:pic>
        <p:nvPicPr>
          <p:cNvPr id="4" name="03-04-Unit_Tests-Okay__so_h">
            <a:hlinkClick r:id="" action="ppaction://media"/>
            <a:extLst>
              <a:ext uri="{FF2B5EF4-FFF2-40B4-BE49-F238E27FC236}">
                <a16:creationId xmlns:a16="http://schemas.microsoft.com/office/drawing/2014/main" id="{00AA0335-C43B-408E-AF61-4B7D6C285F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2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83E3-0768-4DD0-AC62-15F888A23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“How many tests do I need?”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BA16E-17E5-4121-B74E-85D2E292A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You can never have too many tests</a:t>
            </a:r>
          </a:p>
          <a:p>
            <a:endParaRPr lang="en-US" dirty="0"/>
          </a:p>
          <a:p>
            <a:r>
              <a:rPr lang="en-US" dirty="0"/>
              <a:t>But after a while, you get diminishing returns</a:t>
            </a:r>
          </a:p>
          <a:p>
            <a:endParaRPr lang="en-US" dirty="0"/>
          </a:p>
          <a:p>
            <a:r>
              <a:rPr lang="en-US" dirty="0"/>
              <a:t>Think about many cases, especially counter-examples</a:t>
            </a:r>
          </a:p>
          <a:p>
            <a:pPr lvl="1"/>
            <a:r>
              <a:rPr lang="en-US" dirty="0"/>
              <a:t>It’s just like proving an algorithm</a:t>
            </a:r>
          </a:p>
          <a:p>
            <a:pPr marL="201168" lvl="1" indent="0">
              <a:buNone/>
            </a:pPr>
            <a:endParaRPr lang="en-US" dirty="0"/>
          </a:p>
          <a:p>
            <a:r>
              <a:rPr lang="en-US" dirty="0"/>
              <a:t>You can also use tools like the coverage package to test your code coverage.</a:t>
            </a:r>
          </a:p>
          <a:p>
            <a:pPr lvl="1"/>
            <a:r>
              <a:rPr lang="en-US" dirty="0"/>
              <a:t>Code coverage: calculates what lines were executed as a percentage of all lines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2F6390-D410-4D21-8B8B-C40877AABBB4}"/>
              </a:ext>
            </a:extLst>
          </p:cNvPr>
          <p:cNvSpPr txBox="1"/>
          <p:nvPr/>
        </p:nvSpPr>
        <p:spPr>
          <a:xfrm>
            <a:off x="2761131" y="5844099"/>
            <a:ext cx="6113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https://pypi.org/project/coverage/</a:t>
            </a:r>
          </a:p>
        </p:txBody>
      </p:sp>
      <p:pic>
        <p:nvPicPr>
          <p:cNvPr id="4" name="04-05-How_Many-Ah__so_spe">
            <a:hlinkClick r:id="" action="ppaction://media"/>
            <a:extLst>
              <a:ext uri="{FF2B5EF4-FFF2-40B4-BE49-F238E27FC236}">
                <a16:creationId xmlns:a16="http://schemas.microsoft.com/office/drawing/2014/main" id="{D12DCFCC-5801-4763-9451-342E250248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  <p:pic>
        <p:nvPicPr>
          <p:cNvPr id="6" name="04-06-How_Many-Ah__wonder">
            <a:hlinkClick r:id="" action="ppaction://media"/>
            <a:extLst>
              <a:ext uri="{FF2B5EF4-FFF2-40B4-BE49-F238E27FC236}">
                <a16:creationId xmlns:a16="http://schemas.microsoft.com/office/drawing/2014/main" id="{11051A63-30BA-4C72-883E-FE24D9EED01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  <p:pic>
        <p:nvPicPr>
          <p:cNvPr id="7" name="04-07-How_Many-Fine_whate">
            <a:hlinkClick r:id="" action="ppaction://media"/>
            <a:extLst>
              <a:ext uri="{FF2B5EF4-FFF2-40B4-BE49-F238E27FC236}">
                <a16:creationId xmlns:a16="http://schemas.microsoft.com/office/drawing/2014/main" id="{E955C9FF-6D49-4606-B872-BB798E70443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  <p:pic>
        <p:nvPicPr>
          <p:cNvPr id="8" name="04-08-How_Many-Hm__maybe_">
            <a:hlinkClick r:id="" action="ppaction://media"/>
            <a:extLst>
              <a:ext uri="{FF2B5EF4-FFF2-40B4-BE49-F238E27FC236}">
                <a16:creationId xmlns:a16="http://schemas.microsoft.com/office/drawing/2014/main" id="{21A341C1-7DC5-4864-8E2D-32AD997C7D1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7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5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05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showWhenStopped="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showWhenStopped="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showWhenStopped="0">
                <p:cTn id="3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0C9F-EE43-4169-AB28-31AA6F8F7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“When do I test?”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B72F6-6EE4-4BB1-96D7-CFD20FA6D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“We found that projects where more testing effort was spent </a:t>
            </a:r>
            <a:r>
              <a:rPr lang="en-US" b="1" dirty="0"/>
              <a:t>per work session</a:t>
            </a:r>
            <a:r>
              <a:rPr lang="en-US" dirty="0"/>
              <a:t> tended to be more semantically correct and have higher code coverage.”</a:t>
            </a:r>
          </a:p>
          <a:p>
            <a:pPr lvl="1"/>
            <a:r>
              <a:rPr lang="en-US" dirty="0"/>
              <a:t>My interpretation: Test as you go</a:t>
            </a:r>
          </a:p>
          <a:p>
            <a:r>
              <a:rPr lang="en-US" dirty="0"/>
              <a:t>“The percentage of method-specific testing effort spent </a:t>
            </a:r>
            <a:r>
              <a:rPr lang="en-US" i="1" dirty="0"/>
              <a:t>before </a:t>
            </a:r>
            <a:r>
              <a:rPr lang="en-US" dirty="0"/>
              <a:t>production code did </a:t>
            </a:r>
            <a:r>
              <a:rPr lang="en-US" b="1" dirty="0"/>
              <a:t>not </a:t>
            </a:r>
            <a:r>
              <a:rPr lang="en-US" dirty="0"/>
              <a:t>contribute to semantic correctness…”</a:t>
            </a:r>
          </a:p>
          <a:p>
            <a:pPr lvl="1"/>
            <a:r>
              <a:rPr lang="en-US" dirty="0"/>
              <a:t>My interpretation: Don’t worry about writing tests BEFORE</a:t>
            </a:r>
          </a:p>
          <a:p>
            <a:pPr lvl="2"/>
            <a:r>
              <a:rPr lang="en-US" dirty="0"/>
              <a:t>But don’t write too much code without testing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4CB5B-A8DC-4E50-BB57-1D7D0ACAF83C}"/>
              </a:ext>
            </a:extLst>
          </p:cNvPr>
          <p:cNvSpPr txBox="1"/>
          <p:nvPr/>
        </p:nvSpPr>
        <p:spPr>
          <a:xfrm>
            <a:off x="3914590" y="5262283"/>
            <a:ext cx="55969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Kazerouni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M., Shaffer, C. A., Edwards, S. H., &amp; Servant, F. (2019, February). Assessing incremental testing practices and their impact on project outcomes. In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50th ACM Technical Symposium on Computer Science Education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407-413).</a:t>
            </a:r>
            <a:endParaRPr lang="en-US" sz="1200" dirty="0"/>
          </a:p>
        </p:txBody>
      </p:sp>
      <p:pic>
        <p:nvPicPr>
          <p:cNvPr id="3074" name="Picture 2" descr="Image result for ayaan kazerouni">
            <a:extLst>
              <a:ext uri="{FF2B5EF4-FFF2-40B4-BE49-F238E27FC236}">
                <a16:creationId xmlns:a16="http://schemas.microsoft.com/office/drawing/2014/main" id="{DF27874C-CE24-4BCE-826E-0D336E269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449" y="5086101"/>
            <a:ext cx="1234141" cy="119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05-09-When_Test-Hm__I_see_">
            <a:hlinkClick r:id="" action="ppaction://media"/>
            <a:extLst>
              <a:ext uri="{FF2B5EF4-FFF2-40B4-BE49-F238E27FC236}">
                <a16:creationId xmlns:a16="http://schemas.microsoft.com/office/drawing/2014/main" id="{13AC4042-6857-4517-95AD-2F236A1177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4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9342</TotalTime>
  <Words>3119</Words>
  <Application>Microsoft Office PowerPoint</Application>
  <PresentationFormat>Widescreen</PresentationFormat>
  <Paragraphs>204</Paragraphs>
  <Slides>14</Slides>
  <Notes>13</Notes>
  <HiddenSlides>0</HiddenSlides>
  <MMClips>14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JetBrains Mono</vt:lpstr>
      <vt:lpstr>Retrospect</vt:lpstr>
      <vt:lpstr>CISC320 Algorithms</vt:lpstr>
      <vt:lpstr>Implementing Algorithms</vt:lpstr>
      <vt:lpstr>Programming Languages</vt:lpstr>
      <vt:lpstr>Python</vt:lpstr>
      <vt:lpstr>GradeScope</vt:lpstr>
      <vt:lpstr>GradeScope Submission Model</vt:lpstr>
      <vt:lpstr>Unit Tests</vt:lpstr>
      <vt:lpstr>“How many tests do I need?”</vt:lpstr>
      <vt:lpstr>“When do I test?”</vt:lpstr>
      <vt:lpstr>“How do I test?”</vt:lpstr>
      <vt:lpstr>Instructor Tests</vt:lpstr>
      <vt:lpstr>“How do I code?”</vt:lpstr>
      <vt:lpstr>Basic Python Program</vt:lpstr>
      <vt:lpstr>Now 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CISC320 Algorithms</dc:title>
  <dc:creator>Bart, Austin</dc:creator>
  <cp:lastModifiedBy>Bart, Austin</cp:lastModifiedBy>
  <cp:revision>80</cp:revision>
  <dcterms:created xsi:type="dcterms:W3CDTF">2021-01-27T16:53:13Z</dcterms:created>
  <dcterms:modified xsi:type="dcterms:W3CDTF">2021-02-06T18:50:55Z</dcterms:modified>
</cp:coreProperties>
</file>